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Lato" charset="1" panose="020F0502020204030203"/>
      <p:regular r:id="rId20"/>
    </p:embeddedFont>
    <p:embeddedFont>
      <p:font typeface="Lato Bold" charset="1" panose="020F0502020204030203"/>
      <p:regular r:id="rId21"/>
    </p:embeddedFont>
    <p:embeddedFont>
      <p:font typeface="Lato Italics" charset="1" panose="020F0502020204030203"/>
      <p:regular r:id="rId22"/>
    </p:embeddedFont>
    <p:embeddedFont>
      <p:font typeface="Lato Bold Italics" charset="1" panose="020F0502020204030203"/>
      <p:regular r:id="rId23"/>
    </p:embeddedFont>
    <p:embeddedFont>
      <p:font typeface="Lato Thin" charset="1" panose="020F0502020204030203"/>
      <p:regular r:id="rId24"/>
    </p:embeddedFont>
    <p:embeddedFont>
      <p:font typeface="Lato Thin Italics" charset="1" panose="020F0502020204030203"/>
      <p:regular r:id="rId25"/>
    </p:embeddedFont>
    <p:embeddedFont>
      <p:font typeface="Lato Light" charset="1" panose="020F0502020204030203"/>
      <p:regular r:id="rId26"/>
    </p:embeddedFont>
    <p:embeddedFont>
      <p:font typeface="Lato Light Italics" charset="1" panose="020F0502020204030203"/>
      <p:regular r:id="rId27"/>
    </p:embeddedFont>
    <p:embeddedFont>
      <p:font typeface="Lato Heavy" charset="1" panose="020F0502020204030203"/>
      <p:regular r:id="rId28"/>
    </p:embeddedFont>
    <p:embeddedFont>
      <p:font typeface="Lato Heavy Italics" charset="1" panose="020F0502020204030203"/>
      <p:regular r:id="rId29"/>
    </p:embeddedFont>
    <p:embeddedFont>
      <p:font typeface="Montserrat" charset="1" panose="00000500000000000000"/>
      <p:regular r:id="rId30"/>
    </p:embeddedFont>
    <p:embeddedFont>
      <p:font typeface="Montserrat Bold" charset="1" panose="00000800000000000000"/>
      <p:regular r:id="rId31"/>
    </p:embeddedFont>
    <p:embeddedFont>
      <p:font typeface="Montserrat Italics" charset="1" panose="00000500000000000000"/>
      <p:regular r:id="rId32"/>
    </p:embeddedFont>
    <p:embeddedFont>
      <p:font typeface="Montserrat Bold Italics" charset="1" panose="00000800000000000000"/>
      <p:regular r:id="rId33"/>
    </p:embeddedFont>
    <p:embeddedFont>
      <p:font typeface="Montserrat Thin" charset="1" panose="00000300000000000000"/>
      <p:regular r:id="rId34"/>
    </p:embeddedFont>
    <p:embeddedFont>
      <p:font typeface="Montserrat Thin Italics" charset="1" panose="00000300000000000000"/>
      <p:regular r:id="rId35"/>
    </p:embeddedFont>
    <p:embeddedFont>
      <p:font typeface="Montserrat Extra-Light" charset="1" panose="00000300000000000000"/>
      <p:regular r:id="rId36"/>
    </p:embeddedFont>
    <p:embeddedFont>
      <p:font typeface="Montserrat Extra-Light Italics" charset="1" panose="00000300000000000000"/>
      <p:regular r:id="rId37"/>
    </p:embeddedFont>
    <p:embeddedFont>
      <p:font typeface="Montserrat Light" charset="1" panose="00000400000000000000"/>
      <p:regular r:id="rId38"/>
    </p:embeddedFont>
    <p:embeddedFont>
      <p:font typeface="Montserrat Light Italics" charset="1" panose="00000400000000000000"/>
      <p:regular r:id="rId39"/>
    </p:embeddedFont>
    <p:embeddedFont>
      <p:font typeface="Montserrat Medium" charset="1" panose="00000600000000000000"/>
      <p:regular r:id="rId40"/>
    </p:embeddedFont>
    <p:embeddedFont>
      <p:font typeface="Montserrat Medium Italics" charset="1" panose="00000600000000000000"/>
      <p:regular r:id="rId41"/>
    </p:embeddedFont>
    <p:embeddedFont>
      <p:font typeface="Montserrat Semi-Bold" charset="1" panose="00000700000000000000"/>
      <p:regular r:id="rId42"/>
    </p:embeddedFont>
    <p:embeddedFont>
      <p:font typeface="Montserrat Semi-Bold Italics" charset="1" panose="00000700000000000000"/>
      <p:regular r:id="rId43"/>
    </p:embeddedFont>
    <p:embeddedFont>
      <p:font typeface="Montserrat Ultra-Bold" charset="1" panose="00000900000000000000"/>
      <p:regular r:id="rId44"/>
    </p:embeddedFont>
    <p:embeddedFont>
      <p:font typeface="Montserrat Ultra-Bold Italics" charset="1" panose="00000900000000000000"/>
      <p:regular r:id="rId45"/>
    </p:embeddedFont>
    <p:embeddedFont>
      <p:font typeface="Montserrat Heavy" charset="1" panose="00000A00000000000000"/>
      <p:regular r:id="rId46"/>
    </p:embeddedFont>
    <p:embeddedFont>
      <p:font typeface="Montserrat Heavy Italics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2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2.pn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7.jpeg" Type="http://schemas.openxmlformats.org/officeDocument/2006/relationships/image"/><Relationship Id="rId4" Target="../media/VAGCXW0Cwt4.mp4" Type="http://schemas.openxmlformats.org/officeDocument/2006/relationships/video"/><Relationship Id="rId5" Target="../media/VAGCXW0Cwt4.mp4" Type="http://schemas.microsoft.com/office/2007/relationships/media"/><Relationship Id="rId6" Target="../media/image18.jpeg" Type="http://schemas.openxmlformats.org/officeDocument/2006/relationships/image"/><Relationship Id="rId7" Target="../media/VAGCXXVWj9U.mp4" Type="http://schemas.openxmlformats.org/officeDocument/2006/relationships/video"/><Relationship Id="rId8" Target="../media/VAGCXXVWj9U.mp4" Type="http://schemas.microsoft.com/office/2007/relationships/media"/><Relationship Id="rId9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63546" y="8727897"/>
            <a:ext cx="495754" cy="530403"/>
          </a:xfrm>
          <a:custGeom>
            <a:avLst/>
            <a:gdLst/>
            <a:ahLst/>
            <a:cxnLst/>
            <a:rect r="r" b="b" t="t" l="l"/>
            <a:pathLst>
              <a:path h="530403" w="495754">
                <a:moveTo>
                  <a:pt x="0" y="0"/>
                </a:moveTo>
                <a:lnTo>
                  <a:pt x="495754" y="0"/>
                </a:lnTo>
                <a:lnTo>
                  <a:pt x="495754" y="530403"/>
                </a:lnTo>
                <a:lnTo>
                  <a:pt x="0" y="530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20957" y="3740785"/>
            <a:ext cx="9846085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004AAD"/>
                </a:solidFill>
                <a:latin typeface="Montserrat Bold"/>
              </a:rPr>
              <a:t>ВПО HELP BOT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23004" y="3157373"/>
            <a:ext cx="5641992" cy="90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5303">
                <a:solidFill>
                  <a:srgbClr val="303642"/>
                </a:solidFill>
                <a:latin typeface="Montserrat Bold"/>
              </a:rPr>
              <a:t>TELEGRAM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0404" y="8695601"/>
            <a:ext cx="85969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Montserrat Bold"/>
              </a:rPr>
              <a:t>PY-КОТИКИ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552243" y="5241290"/>
            <a:ext cx="3183514" cy="3183514"/>
          </a:xfrm>
          <a:custGeom>
            <a:avLst/>
            <a:gdLst/>
            <a:ahLst/>
            <a:cxnLst/>
            <a:rect r="r" b="b" t="t" l="l"/>
            <a:pathLst>
              <a:path h="3183514" w="3183514">
                <a:moveTo>
                  <a:pt x="0" y="0"/>
                </a:moveTo>
                <a:lnTo>
                  <a:pt x="3183514" y="0"/>
                </a:lnTo>
                <a:lnTo>
                  <a:pt x="3183514" y="3183514"/>
                </a:lnTo>
                <a:lnTo>
                  <a:pt x="0" y="3183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52243" y="8389303"/>
            <a:ext cx="317769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@help_vpo_bot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720455"/>
            <a:ext cx="40168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Montserrat Bold"/>
              </a:rPr>
              <a:t>CODECON2024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15930" y="1028700"/>
            <a:ext cx="5067387" cy="7699197"/>
          </a:xfrm>
          <a:custGeom>
            <a:avLst/>
            <a:gdLst/>
            <a:ahLst/>
            <a:cxnLst/>
            <a:rect r="r" b="b" t="t" l="l"/>
            <a:pathLst>
              <a:path h="7699197" w="5067387">
                <a:moveTo>
                  <a:pt x="0" y="0"/>
                </a:moveTo>
                <a:lnTo>
                  <a:pt x="5067388" y="0"/>
                </a:lnTo>
                <a:lnTo>
                  <a:pt x="5067388" y="7699197"/>
                </a:lnTo>
                <a:lnTo>
                  <a:pt x="0" y="7699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12764" y="1028700"/>
            <a:ext cx="4208771" cy="7699197"/>
          </a:xfrm>
          <a:custGeom>
            <a:avLst/>
            <a:gdLst/>
            <a:ahLst/>
            <a:cxnLst/>
            <a:rect r="r" b="b" t="t" l="l"/>
            <a:pathLst>
              <a:path h="7699197" w="4208771">
                <a:moveTo>
                  <a:pt x="0" y="0"/>
                </a:moveTo>
                <a:lnTo>
                  <a:pt x="4208771" y="0"/>
                </a:lnTo>
                <a:lnTo>
                  <a:pt x="4208771" y="7699197"/>
                </a:lnTo>
                <a:lnTo>
                  <a:pt x="0" y="7699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8500" y="3124200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41400" y="3124200"/>
            <a:ext cx="5118100" cy="1332778"/>
            <a:chOff x="0" y="0"/>
            <a:chExt cx="1347977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39719" y="1870162"/>
            <a:ext cx="7008562" cy="4916454"/>
          </a:xfrm>
          <a:custGeom>
            <a:avLst/>
            <a:gdLst/>
            <a:ahLst/>
            <a:cxnLst/>
            <a:rect r="r" b="b" t="t" l="l"/>
            <a:pathLst>
              <a:path h="4916454" w="7008562">
                <a:moveTo>
                  <a:pt x="0" y="0"/>
                </a:moveTo>
                <a:lnTo>
                  <a:pt x="7008562" y="0"/>
                </a:lnTo>
                <a:lnTo>
                  <a:pt x="7008562" y="4916454"/>
                </a:lnTo>
                <a:lnTo>
                  <a:pt x="0" y="491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28625" cap="rnd">
            <a:solidFill>
              <a:srgbClr val="004AAD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763546" y="8727897"/>
            <a:ext cx="495754" cy="530403"/>
          </a:xfrm>
          <a:custGeom>
            <a:avLst/>
            <a:gdLst/>
            <a:ahLst/>
            <a:cxnLst/>
            <a:rect r="r" b="b" t="t" l="l"/>
            <a:pathLst>
              <a:path h="530403" w="495754">
                <a:moveTo>
                  <a:pt x="0" y="0"/>
                </a:moveTo>
                <a:lnTo>
                  <a:pt x="495754" y="0"/>
                </a:lnTo>
                <a:lnTo>
                  <a:pt x="495754" y="530403"/>
                </a:lnTo>
                <a:lnTo>
                  <a:pt x="0" y="530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33297" y="6883928"/>
            <a:ext cx="8421405" cy="126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7382">
                <a:solidFill>
                  <a:srgbClr val="004AAD"/>
                </a:solidFill>
                <a:latin typeface="League Spartan Bold"/>
              </a:rPr>
              <a:t>ПИТАННЯ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0404" y="8695601"/>
            <a:ext cx="85969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Montserrat Bold"/>
              </a:rPr>
              <a:t>PY-КОТИКИ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9464" y="4848536"/>
            <a:ext cx="3819836" cy="3819836"/>
          </a:xfrm>
          <a:custGeom>
            <a:avLst/>
            <a:gdLst/>
            <a:ahLst/>
            <a:cxnLst/>
            <a:rect r="r" b="b" t="t" l="l"/>
            <a:pathLst>
              <a:path h="3819836" w="3819836">
                <a:moveTo>
                  <a:pt x="0" y="0"/>
                </a:moveTo>
                <a:lnTo>
                  <a:pt x="3819836" y="0"/>
                </a:lnTo>
                <a:lnTo>
                  <a:pt x="3819836" y="3819836"/>
                </a:lnTo>
                <a:lnTo>
                  <a:pt x="0" y="3819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3819836" cy="3819836"/>
          </a:xfrm>
          <a:custGeom>
            <a:avLst/>
            <a:gdLst/>
            <a:ahLst/>
            <a:cxnLst/>
            <a:rect r="r" b="b" t="t" l="l"/>
            <a:pathLst>
              <a:path h="3819836" w="3819836">
                <a:moveTo>
                  <a:pt x="0" y="0"/>
                </a:moveTo>
                <a:lnTo>
                  <a:pt x="3819836" y="0"/>
                </a:lnTo>
                <a:lnTo>
                  <a:pt x="3819836" y="3819836"/>
                </a:lnTo>
                <a:lnTo>
                  <a:pt x="0" y="3819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49265" y="8720455"/>
            <a:ext cx="117100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https://github.com/JustKovalchuk/Codecon2024_PYCATS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26134" y="8019070"/>
            <a:ext cx="251333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GitHub repo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94631" y="971550"/>
            <a:ext cx="525970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https://t.me/help_vpo_bot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94631" y="1608301"/>
            <a:ext cx="194627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Telegram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457560" y="4218583"/>
            <a:ext cx="1372879" cy="1468833"/>
          </a:xfrm>
          <a:custGeom>
            <a:avLst/>
            <a:gdLst/>
            <a:ahLst/>
            <a:cxnLst/>
            <a:rect r="r" b="b" t="t" l="l"/>
            <a:pathLst>
              <a:path h="1468833" w="1372879">
                <a:moveTo>
                  <a:pt x="0" y="0"/>
                </a:moveTo>
                <a:lnTo>
                  <a:pt x="1372880" y="0"/>
                </a:lnTo>
                <a:lnTo>
                  <a:pt x="1372880" y="1468834"/>
                </a:lnTo>
                <a:lnTo>
                  <a:pt x="0" y="1468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3522" y="3324536"/>
            <a:ext cx="3167786" cy="3167425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14134" t="0" r="-1413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741391" y="2784760"/>
            <a:ext cx="2917521" cy="2917188"/>
            <a:chOff x="0" y="0"/>
            <a:chExt cx="6350013" cy="634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4"/>
              <a:stretch>
                <a:fillRect l="-15510" t="-33445" r="-13192" b="-2736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277358" y="6108346"/>
            <a:ext cx="2876878" cy="2876550"/>
            <a:chOff x="0" y="0"/>
            <a:chExt cx="6350013" cy="6349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5"/>
              <a:stretch>
                <a:fillRect l="-3737" t="0" r="-373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763546" y="8727897"/>
            <a:ext cx="495754" cy="530403"/>
          </a:xfrm>
          <a:custGeom>
            <a:avLst/>
            <a:gdLst/>
            <a:ahLst/>
            <a:cxnLst/>
            <a:rect r="r" b="b" t="t" l="l"/>
            <a:pathLst>
              <a:path h="530403" w="495754">
                <a:moveTo>
                  <a:pt x="0" y="0"/>
                </a:moveTo>
                <a:lnTo>
                  <a:pt x="495754" y="0"/>
                </a:lnTo>
                <a:lnTo>
                  <a:pt x="495754" y="530403"/>
                </a:lnTo>
                <a:lnTo>
                  <a:pt x="0" y="530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04114" y="2784760"/>
            <a:ext cx="4509186" cy="4508672"/>
            <a:chOff x="0" y="0"/>
            <a:chExt cx="6350013" cy="63492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7"/>
              <a:stretch>
                <a:fillRect l="-9238" t="0" r="-923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452984"/>
            <a:ext cx="6756386" cy="970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Montserrat Bold"/>
              </a:rPr>
              <a:t>TEAM MEMBERS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64394"/>
            <a:ext cx="6756386" cy="60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Montserrat Bold"/>
              </a:rPr>
              <a:t>MEET OUR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81000" y="5975397"/>
            <a:ext cx="3438303" cy="33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9"/>
              </a:lnSpc>
              <a:spcBef>
                <a:spcPct val="0"/>
              </a:spcBef>
            </a:pPr>
            <a:r>
              <a:rPr lang="en-US" sz="1942">
                <a:solidFill>
                  <a:srgbClr val="303642"/>
                </a:solidFill>
                <a:latin typeface="Montserrat Semi-Bold"/>
              </a:rPr>
              <a:t>Ковальчук Олександр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00536" y="9086798"/>
            <a:ext cx="3230523" cy="31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5"/>
              </a:lnSpc>
              <a:spcBef>
                <a:spcPct val="0"/>
              </a:spcBef>
            </a:pPr>
            <a:r>
              <a:rPr lang="en-US" sz="1825">
                <a:solidFill>
                  <a:srgbClr val="303642"/>
                </a:solidFill>
                <a:latin typeface="Montserrat Semi-Bold"/>
              </a:rPr>
              <a:t>Васильковський Роман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1684" y="6821166"/>
            <a:ext cx="3531462" cy="32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3"/>
              </a:lnSpc>
              <a:spcBef>
                <a:spcPct val="0"/>
              </a:spcBef>
            </a:pPr>
            <a:r>
              <a:rPr lang="en-US" sz="1995">
                <a:solidFill>
                  <a:srgbClr val="303642"/>
                </a:solidFill>
                <a:latin typeface="Montserrat Semi-Bold"/>
              </a:rPr>
              <a:t>Юрасов Володимир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81000" y="6444944"/>
            <a:ext cx="3438303" cy="58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303642"/>
                </a:solidFill>
                <a:latin typeface="Montserrat"/>
              </a:rPr>
              <a:t>(Лідер)</a:t>
            </a:r>
          </a:p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303642"/>
                </a:solidFill>
                <a:latin typeface="Montserrat"/>
              </a:rPr>
              <a:t>Інтеграція бота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1684" y="7244023"/>
            <a:ext cx="3531462" cy="30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4"/>
              </a:lnSpc>
              <a:spcBef>
                <a:spcPct val="0"/>
              </a:spcBef>
            </a:pPr>
            <a:r>
              <a:rPr lang="en-US" sz="1745">
                <a:solidFill>
                  <a:srgbClr val="303642"/>
                </a:solidFill>
                <a:latin typeface="Montserrat"/>
              </a:rPr>
              <a:t>Парсинг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00536" y="9491859"/>
            <a:ext cx="3230523" cy="27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6"/>
              </a:lnSpc>
              <a:spcBef>
                <a:spcPct val="0"/>
              </a:spcBef>
            </a:pPr>
            <a:r>
              <a:rPr lang="en-US" sz="1597">
                <a:solidFill>
                  <a:srgbClr val="303642"/>
                </a:solidFill>
                <a:latin typeface="Montserrat"/>
              </a:rPr>
              <a:t>База даних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77748" y="8695601"/>
            <a:ext cx="313555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Montserrat Bold"/>
              </a:rPr>
              <a:t>PY-КОТИКИ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02914" y="1460140"/>
            <a:ext cx="6756386" cy="970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Montserrat Bold"/>
              </a:rPr>
              <a:t>MENTOR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02914" y="971550"/>
            <a:ext cx="6756386" cy="60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Montserrat Bold"/>
              </a:rPr>
              <a:t>MEET OUR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32736" y="7501113"/>
            <a:ext cx="285194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303642"/>
                </a:solidFill>
                <a:latin typeface="Montserrat Semi-Bold"/>
              </a:rPr>
              <a:t>Галамага Любомир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67950" y="806450"/>
            <a:ext cx="6294884" cy="8674100"/>
            <a:chOff x="0" y="0"/>
            <a:chExt cx="1657912" cy="2284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7912" cy="2284537"/>
            </a:xfrm>
            <a:custGeom>
              <a:avLst/>
              <a:gdLst/>
              <a:ahLst/>
              <a:cxnLst/>
              <a:rect r="r" b="b" t="t" l="l"/>
              <a:pathLst>
                <a:path h="2284537" w="1657912">
                  <a:moveTo>
                    <a:pt x="62724" y="0"/>
                  </a:moveTo>
                  <a:lnTo>
                    <a:pt x="1595188" y="0"/>
                  </a:lnTo>
                  <a:cubicBezTo>
                    <a:pt x="1611824" y="0"/>
                    <a:pt x="1627778" y="6608"/>
                    <a:pt x="1639541" y="18371"/>
                  </a:cubicBezTo>
                  <a:cubicBezTo>
                    <a:pt x="1651304" y="30134"/>
                    <a:pt x="1657912" y="46088"/>
                    <a:pt x="1657912" y="62724"/>
                  </a:cubicBezTo>
                  <a:lnTo>
                    <a:pt x="1657912" y="2221813"/>
                  </a:lnTo>
                  <a:cubicBezTo>
                    <a:pt x="1657912" y="2256454"/>
                    <a:pt x="1629830" y="2284537"/>
                    <a:pt x="1595188" y="2284537"/>
                  </a:cubicBezTo>
                  <a:lnTo>
                    <a:pt x="62724" y="2284537"/>
                  </a:lnTo>
                  <a:cubicBezTo>
                    <a:pt x="46088" y="2284537"/>
                    <a:pt x="30134" y="2277928"/>
                    <a:pt x="18371" y="2266165"/>
                  </a:cubicBezTo>
                  <a:cubicBezTo>
                    <a:pt x="6608" y="2254403"/>
                    <a:pt x="0" y="2238448"/>
                    <a:pt x="0" y="2221813"/>
                  </a:cubicBezTo>
                  <a:lnTo>
                    <a:pt x="0" y="62724"/>
                  </a:lnTo>
                  <a:cubicBezTo>
                    <a:pt x="0" y="46088"/>
                    <a:pt x="6608" y="30134"/>
                    <a:pt x="18371" y="18371"/>
                  </a:cubicBezTo>
                  <a:cubicBezTo>
                    <a:pt x="30134" y="6608"/>
                    <a:pt x="46088" y="0"/>
                    <a:pt x="627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5791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62583" y="1606753"/>
            <a:ext cx="1868266" cy="18682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62583" y="4210291"/>
            <a:ext cx="1868266" cy="18682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62583" y="6811982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8908847"/>
            <a:ext cx="495754" cy="530403"/>
          </a:xfrm>
          <a:custGeom>
            <a:avLst/>
            <a:gdLst/>
            <a:ahLst/>
            <a:cxnLst/>
            <a:rect r="r" b="b" t="t" l="l"/>
            <a:pathLst>
              <a:path h="530403" w="495754">
                <a:moveTo>
                  <a:pt x="0" y="0"/>
                </a:moveTo>
                <a:lnTo>
                  <a:pt x="495754" y="0"/>
                </a:lnTo>
                <a:lnTo>
                  <a:pt x="495754" y="530404"/>
                </a:lnTo>
                <a:lnTo>
                  <a:pt x="0" y="530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653531"/>
            <a:ext cx="424338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4AAD"/>
                </a:solidFill>
                <a:latin typeface="Montserrat Bold"/>
              </a:rPr>
              <a:t>ІДЕЯ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42975"/>
            <a:ext cx="5634574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Montserrat Semi-Bold"/>
              </a:rPr>
              <a:t>ОСНОВНА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043162"/>
            <a:ext cx="5634574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 Bold Italics"/>
              </a:rPr>
              <a:t>ВПОHelpBot</a:t>
            </a:r>
            <a:r>
              <a:rPr lang="en-US" sz="2400">
                <a:solidFill>
                  <a:srgbClr val="000000"/>
                </a:solidFill>
                <a:latin typeface="Montserrat"/>
              </a:rPr>
              <a:t> - сервіc створений для допомоги ВПО та волонтерам. Це загальна база даних, яка збирає інформацію про волонтерські події та допомогу ВПО в одному зручному місці.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7729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7729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77298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09261" y="2096761"/>
            <a:ext cx="485609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Montserrat Heavy"/>
              </a:rPr>
              <a:t>Зручно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09261" y="4600817"/>
            <a:ext cx="485609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Montserrat Heavy"/>
              </a:rPr>
              <a:t>Швидко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09261" y="6802457"/>
            <a:ext cx="4856091" cy="158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Montserrat Heavy"/>
              </a:rPr>
              <a:t>Все в одному місці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44554" y="8901406"/>
            <a:ext cx="85969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Montserrat Bold"/>
              </a:rPr>
              <a:t>PY-КОТИКИ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28700" y="6169624"/>
            <a:ext cx="7068851" cy="2411571"/>
          </a:xfrm>
          <a:custGeom>
            <a:avLst/>
            <a:gdLst/>
            <a:ahLst/>
            <a:cxnLst/>
            <a:rect r="r" b="b" t="t" l="l"/>
            <a:pathLst>
              <a:path h="2411571" w="7068851">
                <a:moveTo>
                  <a:pt x="0" y="0"/>
                </a:moveTo>
                <a:lnTo>
                  <a:pt x="7068851" y="0"/>
                </a:lnTo>
                <a:lnTo>
                  <a:pt x="7068851" y="2411570"/>
                </a:lnTo>
                <a:lnTo>
                  <a:pt x="0" y="2411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943" r="0" b="-35113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416165" y="1378228"/>
            <a:ext cx="5246370" cy="524637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069BE4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91160" y="364490"/>
              <a:ext cx="5619750" cy="5621020"/>
            </a:xfrm>
            <a:custGeom>
              <a:avLst/>
              <a:gdLst/>
              <a:ahLst/>
              <a:cxnLst/>
              <a:rect r="r" b="b" t="t" l="l"/>
              <a:pathLst>
                <a:path h="5621020" w="561975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3"/>
              <a:stretch>
                <a:fillRect l="-22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776835" y="4610930"/>
            <a:ext cx="5246370" cy="52463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3175000"/>
                  </a:moveTo>
                  <a:cubicBezTo>
                    <a:pt x="6350000" y="1421130"/>
                    <a:pt x="4928870" y="0"/>
                    <a:pt x="3175000" y="0"/>
                  </a:cubicBezTo>
                  <a:lnTo>
                    <a:pt x="0" y="0"/>
                  </a:lnTo>
                  <a:lnTo>
                    <a:pt x="0" y="3175000"/>
                  </a:ln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9010" y="359986"/>
              <a:ext cx="5898640" cy="5630028"/>
            </a:xfrm>
            <a:custGeom>
              <a:avLst/>
              <a:gdLst/>
              <a:ahLst/>
              <a:cxnLst/>
              <a:rect r="r" b="b" t="t" l="l"/>
              <a:pathLst>
                <a:path h="5630028" w="5898640">
                  <a:moveTo>
                    <a:pt x="2949320" y="4504"/>
                  </a:moveTo>
                  <a:cubicBezTo>
                    <a:pt x="1942227" y="0"/>
                    <a:pt x="1009702" y="534693"/>
                    <a:pt x="504851" y="1406118"/>
                  </a:cubicBezTo>
                  <a:cubicBezTo>
                    <a:pt x="0" y="2277543"/>
                    <a:pt x="0" y="3352485"/>
                    <a:pt x="504851" y="4223910"/>
                  </a:cubicBezTo>
                  <a:cubicBezTo>
                    <a:pt x="1009702" y="5095335"/>
                    <a:pt x="1942227" y="5630028"/>
                    <a:pt x="2949320" y="5625524"/>
                  </a:cubicBezTo>
                  <a:cubicBezTo>
                    <a:pt x="3956413" y="5630028"/>
                    <a:pt x="4888938" y="5095335"/>
                    <a:pt x="5393789" y="4223910"/>
                  </a:cubicBezTo>
                  <a:cubicBezTo>
                    <a:pt x="5898640" y="3352485"/>
                    <a:pt x="5898640" y="2277543"/>
                    <a:pt x="5393789" y="1406118"/>
                  </a:cubicBezTo>
                  <a:cubicBezTo>
                    <a:pt x="4888938" y="534693"/>
                    <a:pt x="3956413" y="0"/>
                    <a:pt x="2949320" y="4504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8703042"/>
            <a:ext cx="495754" cy="530403"/>
          </a:xfrm>
          <a:custGeom>
            <a:avLst/>
            <a:gdLst/>
            <a:ahLst/>
            <a:cxnLst/>
            <a:rect r="r" b="b" t="t" l="l"/>
            <a:pathLst>
              <a:path h="530403" w="495754">
                <a:moveTo>
                  <a:pt x="0" y="0"/>
                </a:moveTo>
                <a:lnTo>
                  <a:pt x="495754" y="0"/>
                </a:lnTo>
                <a:lnTo>
                  <a:pt x="495754" y="530404"/>
                </a:lnTo>
                <a:lnTo>
                  <a:pt x="0" y="530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772285"/>
            <a:ext cx="549751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4AAD"/>
                </a:solidFill>
                <a:latin typeface="Montserrat Bold"/>
              </a:rPr>
              <a:t>ТЕХНОЛОГІЇ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23925"/>
            <a:ext cx="627316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Montserrat Semi-Bold"/>
              </a:rPr>
              <a:t>ВИКОРИСТАНІ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835" y="3823631"/>
            <a:ext cx="484208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ato Bold"/>
              </a:rPr>
              <a:t>PYTHON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20450" y="6706430"/>
            <a:ext cx="484208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0B92D4"/>
                </a:solidFill>
                <a:latin typeface="Lato Bold"/>
              </a:rPr>
              <a:t>TELEGRAM API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44554" y="8695601"/>
            <a:ext cx="85969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Montserrat Bold"/>
              </a:rPr>
              <a:t>PY-КОТИКИ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023196"/>
            <a:ext cx="4842085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"/>
              </a:rPr>
              <a:t>aiogram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"/>
              </a:rPr>
              <a:t>selenium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ontserrat"/>
              </a:rPr>
              <a:t>MySQL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792008" y="1477592"/>
            <a:ext cx="2467292" cy="2968974"/>
          </a:xfrm>
          <a:custGeom>
            <a:avLst/>
            <a:gdLst/>
            <a:ahLst/>
            <a:cxnLst/>
            <a:rect r="r" b="b" t="t" l="l"/>
            <a:pathLst>
              <a:path h="2968974" w="2467292">
                <a:moveTo>
                  <a:pt x="0" y="0"/>
                </a:moveTo>
                <a:lnTo>
                  <a:pt x="2467292" y="0"/>
                </a:lnTo>
                <a:lnTo>
                  <a:pt x="2467292" y="2968974"/>
                </a:lnTo>
                <a:lnTo>
                  <a:pt x="0" y="2968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8043" y="0"/>
            <a:ext cx="6379957" cy="10287000"/>
            <a:chOff x="0" y="0"/>
            <a:chExt cx="168031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03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0318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40583" y="1606753"/>
            <a:ext cx="1868266" cy="18682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40583" y="4210291"/>
            <a:ext cx="1868266" cy="18682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40583" y="6811982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970541" y="2006345"/>
            <a:ext cx="1601933" cy="6466659"/>
            <a:chOff x="0" y="0"/>
            <a:chExt cx="421908" cy="17031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750465" y="923925"/>
            <a:ext cx="5508835" cy="87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72"/>
              </a:lnSpc>
            </a:pPr>
            <a:r>
              <a:rPr lang="en-US" sz="5051">
                <a:solidFill>
                  <a:srgbClr val="FFFFFF"/>
                </a:solidFill>
                <a:latin typeface="Lato Bold"/>
              </a:rPr>
              <a:t>ФУНКЦІОНАЛ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15920" y="1763734"/>
            <a:ext cx="4243380" cy="8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91"/>
              </a:lnSpc>
            </a:pPr>
            <a:r>
              <a:rPr lang="en-US" sz="5208">
                <a:solidFill>
                  <a:srgbClr val="FFFFFF"/>
                </a:solidFill>
                <a:latin typeface="League Spartan Bold"/>
              </a:rPr>
              <a:t>СЕРВІСУ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5529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5529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55298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11166" y="2305618"/>
            <a:ext cx="594836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Medium Italics"/>
              </a:rPr>
              <a:t>Пошук житла для ВПО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11166" y="4484370"/>
            <a:ext cx="5948366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Medium Italics"/>
              </a:rPr>
              <a:t>Пошук волонтерських подій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11166" y="7086985"/>
            <a:ext cx="5948366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ontserrat Medium Italics"/>
              </a:rPr>
              <a:t>Донати та актуальні питання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28700" y="8703042"/>
            <a:ext cx="495754" cy="530403"/>
          </a:xfrm>
          <a:custGeom>
            <a:avLst/>
            <a:gdLst/>
            <a:ahLst/>
            <a:cxnLst/>
            <a:rect r="r" b="b" t="t" l="l"/>
            <a:pathLst>
              <a:path h="530403" w="495754">
                <a:moveTo>
                  <a:pt x="0" y="0"/>
                </a:moveTo>
                <a:lnTo>
                  <a:pt x="495754" y="0"/>
                </a:lnTo>
                <a:lnTo>
                  <a:pt x="495754" y="530404"/>
                </a:lnTo>
                <a:lnTo>
                  <a:pt x="0" y="530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44554" y="8695601"/>
            <a:ext cx="85969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Montserrat Bold"/>
              </a:rPr>
              <a:t>PY-КОТИКИ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3108828" y="3169079"/>
            <a:ext cx="4150472" cy="5533963"/>
          </a:xfrm>
          <a:custGeom>
            <a:avLst/>
            <a:gdLst/>
            <a:ahLst/>
            <a:cxnLst/>
            <a:rect r="r" b="b" t="t" l="l"/>
            <a:pathLst>
              <a:path h="5533963" w="4150472">
                <a:moveTo>
                  <a:pt x="0" y="0"/>
                </a:moveTo>
                <a:lnTo>
                  <a:pt x="4150472" y="0"/>
                </a:lnTo>
                <a:lnTo>
                  <a:pt x="4150472" y="5533963"/>
                </a:lnTo>
                <a:lnTo>
                  <a:pt x="0" y="5533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97121" y="3548532"/>
            <a:ext cx="7834073" cy="4406666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462301" y="3548532"/>
            <a:ext cx="7834073" cy="440666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045022" y="1816467"/>
            <a:ext cx="4243380" cy="91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Montserrat Bold"/>
              </a:rPr>
              <a:t>ПРОЕКТУ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00245" y="1032914"/>
            <a:ext cx="4842085" cy="88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Montserrat Semi-Bold"/>
              </a:rPr>
              <a:t>РЕАЛІЗАЦІЯ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7121" y="2721762"/>
            <a:ext cx="484208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ВОЛОНТЕРСЬКІ ПОДІЇ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17215" y="2721762"/>
            <a:ext cx="484208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ЖИТЛО ДЛЯ ВПО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763546" y="8713787"/>
            <a:ext cx="495754" cy="530403"/>
          </a:xfrm>
          <a:custGeom>
            <a:avLst/>
            <a:gdLst/>
            <a:ahLst/>
            <a:cxnLst/>
            <a:rect r="r" b="b" t="t" l="l"/>
            <a:pathLst>
              <a:path h="530403" w="495754">
                <a:moveTo>
                  <a:pt x="0" y="0"/>
                </a:moveTo>
                <a:lnTo>
                  <a:pt x="495754" y="0"/>
                </a:lnTo>
                <a:lnTo>
                  <a:pt x="495754" y="530404"/>
                </a:lnTo>
                <a:lnTo>
                  <a:pt x="0" y="530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94818" y="8720455"/>
            <a:ext cx="331031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Montserrat Bold"/>
              </a:rPr>
              <a:t>PY-КОТИКИ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3546" y="8713787"/>
            <a:ext cx="495754" cy="530403"/>
          </a:xfrm>
          <a:custGeom>
            <a:avLst/>
            <a:gdLst/>
            <a:ahLst/>
            <a:cxnLst/>
            <a:rect r="r" b="b" t="t" l="l"/>
            <a:pathLst>
              <a:path h="530403" w="495754">
                <a:moveTo>
                  <a:pt x="0" y="0"/>
                </a:moveTo>
                <a:lnTo>
                  <a:pt x="495754" y="0"/>
                </a:lnTo>
                <a:lnTo>
                  <a:pt x="495754" y="530404"/>
                </a:lnTo>
                <a:lnTo>
                  <a:pt x="0" y="530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522371"/>
            <a:ext cx="8215027" cy="3463918"/>
          </a:xfrm>
          <a:custGeom>
            <a:avLst/>
            <a:gdLst/>
            <a:ahLst/>
            <a:cxnLst/>
            <a:rect r="r" b="b" t="t" l="l"/>
            <a:pathLst>
              <a:path h="3463918" w="8215027">
                <a:moveTo>
                  <a:pt x="0" y="0"/>
                </a:moveTo>
                <a:lnTo>
                  <a:pt x="8215027" y="0"/>
                </a:lnTo>
                <a:lnTo>
                  <a:pt x="8215027" y="3463919"/>
                </a:lnTo>
                <a:lnTo>
                  <a:pt x="0" y="3463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60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4659" y="3522371"/>
            <a:ext cx="7538487" cy="3463918"/>
          </a:xfrm>
          <a:custGeom>
            <a:avLst/>
            <a:gdLst/>
            <a:ahLst/>
            <a:cxnLst/>
            <a:rect r="r" b="b" t="t" l="l"/>
            <a:pathLst>
              <a:path h="3463918" w="7538487">
                <a:moveTo>
                  <a:pt x="0" y="0"/>
                </a:moveTo>
                <a:lnTo>
                  <a:pt x="7538486" y="0"/>
                </a:lnTo>
                <a:lnTo>
                  <a:pt x="7538486" y="3463919"/>
                </a:lnTo>
                <a:lnTo>
                  <a:pt x="0" y="3463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758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45022" y="1816467"/>
            <a:ext cx="4243380" cy="91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Montserrat Bold"/>
              </a:rPr>
              <a:t>ПРОЕКТУ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0245" y="1032914"/>
            <a:ext cx="4842085" cy="88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Montserrat Semi-Bold"/>
              </a:rPr>
              <a:t>РЕАЛІЗАЦІЯ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7121" y="2721762"/>
            <a:ext cx="617466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ВОЛОНТЕРСЬКІ ПОДІЇ (TABLE)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58459" y="2721762"/>
            <a:ext cx="5300841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(TABLE) ЖИТЛО ДЛЯ ВПО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94818" y="8720455"/>
            <a:ext cx="331031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Montserrat Bold"/>
              </a:rPr>
              <a:t>PY-КОТИКИ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7121" y="7695906"/>
            <a:ext cx="41517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https://volonter.org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121" y="7052965"/>
            <a:ext cx="81380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https://platforma.volunteer.country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89709" y="7695906"/>
            <a:ext cx="81380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https://dopomagai.org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35133" y="7052965"/>
            <a:ext cx="81380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https://prykhystok.gov.ua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1988" y="3957945"/>
            <a:ext cx="4541339" cy="2649114"/>
          </a:xfrm>
          <a:custGeom>
            <a:avLst/>
            <a:gdLst/>
            <a:ahLst/>
            <a:cxnLst/>
            <a:rect r="r" b="b" t="t" l="l"/>
            <a:pathLst>
              <a:path h="2649114" w="4541339">
                <a:moveTo>
                  <a:pt x="0" y="0"/>
                </a:moveTo>
                <a:lnTo>
                  <a:pt x="4541339" y="0"/>
                </a:lnTo>
                <a:lnTo>
                  <a:pt x="4541339" y="2649114"/>
                </a:lnTo>
                <a:lnTo>
                  <a:pt x="0" y="2649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33846" y="3236294"/>
            <a:ext cx="4116470" cy="5491603"/>
          </a:xfrm>
          <a:custGeom>
            <a:avLst/>
            <a:gdLst/>
            <a:ahLst/>
            <a:cxnLst/>
            <a:rect r="r" b="b" t="t" l="l"/>
            <a:pathLst>
              <a:path h="5491603" w="4116470">
                <a:moveTo>
                  <a:pt x="0" y="0"/>
                </a:moveTo>
                <a:lnTo>
                  <a:pt x="4116470" y="0"/>
                </a:lnTo>
                <a:lnTo>
                  <a:pt x="4116470" y="5491603"/>
                </a:lnTo>
                <a:lnTo>
                  <a:pt x="0" y="5491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63546" y="8727897"/>
            <a:ext cx="495754" cy="530403"/>
          </a:xfrm>
          <a:custGeom>
            <a:avLst/>
            <a:gdLst/>
            <a:ahLst/>
            <a:cxnLst/>
            <a:rect r="r" b="b" t="t" l="l"/>
            <a:pathLst>
              <a:path h="530403" w="495754">
                <a:moveTo>
                  <a:pt x="0" y="0"/>
                </a:moveTo>
                <a:lnTo>
                  <a:pt x="495754" y="0"/>
                </a:lnTo>
                <a:lnTo>
                  <a:pt x="495754" y="530403"/>
                </a:lnTo>
                <a:lnTo>
                  <a:pt x="0" y="530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606550" y="4057750"/>
            <a:ext cx="3086100" cy="2171499"/>
            <a:chOff x="0" y="0"/>
            <a:chExt cx="812800" cy="5719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943593" y="4057750"/>
            <a:ext cx="3086100" cy="2171499"/>
            <a:chOff x="0" y="0"/>
            <a:chExt cx="812800" cy="5719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30835" y="4283890"/>
            <a:ext cx="5257058" cy="1997223"/>
          </a:xfrm>
          <a:custGeom>
            <a:avLst/>
            <a:gdLst/>
            <a:ahLst/>
            <a:cxnLst/>
            <a:rect r="r" b="b" t="t" l="l"/>
            <a:pathLst>
              <a:path h="1997223" w="5257058">
                <a:moveTo>
                  <a:pt x="0" y="0"/>
                </a:moveTo>
                <a:lnTo>
                  <a:pt x="5257058" y="0"/>
                </a:lnTo>
                <a:lnTo>
                  <a:pt x="5257058" y="1997223"/>
                </a:lnTo>
                <a:lnTo>
                  <a:pt x="0" y="1997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722958" y="1717106"/>
            <a:ext cx="4842085" cy="91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Montserrat Bold"/>
              </a:rPr>
              <a:t>ДИЗАЙН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22958" y="923925"/>
            <a:ext cx="4842085" cy="88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Montserrat Semi-Bold"/>
              </a:rPr>
              <a:t>UI/UX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72152" y="6456801"/>
            <a:ext cx="23744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Reply Menu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26719" y="6713658"/>
            <a:ext cx="23118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Commands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98966" y="8934767"/>
            <a:ext cx="15862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Bot info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70404" y="8695601"/>
            <a:ext cx="85969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Montserrat Bold"/>
              </a:rPr>
              <a:t>PY-КОТИКИ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43136" y="1028700"/>
            <a:ext cx="5053695" cy="7552775"/>
          </a:xfrm>
          <a:custGeom>
            <a:avLst/>
            <a:gdLst/>
            <a:ahLst/>
            <a:cxnLst/>
            <a:rect r="r" b="b" t="t" l="l"/>
            <a:pathLst>
              <a:path h="7552775" w="5053695">
                <a:moveTo>
                  <a:pt x="0" y="0"/>
                </a:moveTo>
                <a:lnTo>
                  <a:pt x="5053696" y="0"/>
                </a:lnTo>
                <a:lnTo>
                  <a:pt x="5053696" y="7552775"/>
                </a:lnTo>
                <a:lnTo>
                  <a:pt x="0" y="7552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9180" y="1028700"/>
            <a:ext cx="5708203" cy="7552775"/>
          </a:xfrm>
          <a:custGeom>
            <a:avLst/>
            <a:gdLst/>
            <a:ahLst/>
            <a:cxnLst/>
            <a:rect r="r" b="b" t="t" l="l"/>
            <a:pathLst>
              <a:path h="7552775" w="5708203">
                <a:moveTo>
                  <a:pt x="0" y="0"/>
                </a:moveTo>
                <a:lnTo>
                  <a:pt x="5708203" y="0"/>
                </a:lnTo>
                <a:lnTo>
                  <a:pt x="5708203" y="7552775"/>
                </a:lnTo>
                <a:lnTo>
                  <a:pt x="0" y="7552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DAGCW8fE-r8</dc:identifier>
  <dcterms:modified xsi:type="dcterms:W3CDTF">2011-08-01T06:04:30Z</dcterms:modified>
  <cp:revision>1</cp:revision>
  <dc:title>VPO HELP BOT</dc:title>
</cp:coreProperties>
</file>